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lice" panose="020B0604020202020204" charset="0"/>
      <p:regular r:id="rId22"/>
    </p:embeddedFont>
    <p:embeddedFont>
      <p:font typeface="Alice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Cambria Bold" panose="02040803050406030204" pitchFamily="18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Italics" panose="020B0604020202020204" charset="0"/>
      <p:regular r:id="rId38"/>
    </p:embeddedFont>
    <p:embeddedFont>
      <p:font typeface="Times New Roman" panose="02020603050405020304" pitchFamily="18" charset="0"/>
      <p:regular r:id="rId39"/>
    </p:embeddedFont>
    <p:embeddedFont>
      <p:font typeface="Times New Roman Bold" panose="02020803070505020304" pitchFamily="18" charset="0"/>
      <p:regular r:id="rId40"/>
      <p:bold r:id="rId41"/>
    </p:embeddedFont>
    <p:embeddedFont>
      <p:font typeface="Trirong" panose="00000500000000000000" pitchFamily="2" charset="-34"/>
      <p:regular r:id="rId42"/>
      <p:bold r:id="rId43"/>
      <p:italic r:id="rId44"/>
      <p:boldItalic r:id="rId45"/>
    </p:embeddedFont>
    <p:embeddedFont>
      <p:font typeface="Trirong Bold" panose="00000800000000000000" charset="-3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9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7.svg"/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2280810" y="5508358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2" b="-1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40" b="-2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79796" y="107680"/>
            <a:ext cx="5308204" cy="2717800"/>
          </a:xfrm>
          <a:custGeom>
            <a:avLst/>
            <a:gdLst/>
            <a:ahLst/>
            <a:cxnLst/>
            <a:rect l="l" t="t" r="r" b="b"/>
            <a:pathLst>
              <a:path w="5308204" h="2717800">
                <a:moveTo>
                  <a:pt x="0" y="0"/>
                </a:moveTo>
                <a:lnTo>
                  <a:pt x="5308204" y="0"/>
                </a:lnTo>
                <a:lnTo>
                  <a:pt x="5308204" y="2717800"/>
                </a:lnTo>
                <a:lnTo>
                  <a:pt x="0" y="271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8409" y="2060829"/>
            <a:ext cx="13017060" cy="1243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4174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IRE 211: IoT Architecture and Technologies</a:t>
            </a:r>
          </a:p>
          <a:p>
            <a:pPr algn="l">
              <a:lnSpc>
                <a:spcPts val="4726"/>
              </a:lnSpc>
            </a:pPr>
            <a:endParaRPr lang="en-US" sz="4174" b="1">
              <a:solidFill>
                <a:srgbClr val="004AA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1879" y="2911393"/>
            <a:ext cx="8544752" cy="183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5"/>
              </a:lnSpc>
            </a:pPr>
            <a:r>
              <a:rPr lang="en-US" sz="12047" b="1">
                <a:solidFill>
                  <a:srgbClr val="5CE1E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592323"/>
            <a:ext cx="7506075" cy="485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9" b="1" spc="122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</a:t>
            </a:r>
          </a:p>
          <a:p>
            <a:pPr algn="l">
              <a:lnSpc>
                <a:spcPts val="3498"/>
              </a:lnSpc>
            </a:pPr>
            <a:r>
              <a:rPr lang="en-US" sz="2499" spc="122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Mobashira Mehajabin Arpita ...........2101008</a:t>
            </a:r>
          </a:p>
          <a:p>
            <a:pPr algn="l">
              <a:lnSpc>
                <a:spcPts val="3498"/>
              </a:lnSpc>
            </a:pPr>
            <a:r>
              <a:rPr lang="en-US" sz="2499" spc="122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Rupu Rani Ghosh   ......................... 2101010</a:t>
            </a:r>
          </a:p>
          <a:p>
            <a:pPr algn="l">
              <a:lnSpc>
                <a:spcPts val="3498"/>
              </a:lnSpc>
            </a:pPr>
            <a:r>
              <a:rPr lang="en-US" sz="2499" spc="122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Meherin Farazana .......................... 2101013</a:t>
            </a:r>
          </a:p>
          <a:p>
            <a:pPr algn="l">
              <a:lnSpc>
                <a:spcPts val="3498"/>
              </a:lnSpc>
            </a:pPr>
            <a:r>
              <a:rPr lang="en-US" sz="2499" spc="122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IRE</a:t>
            </a:r>
          </a:p>
          <a:p>
            <a:pPr algn="l">
              <a:lnSpc>
                <a:spcPts val="3498"/>
              </a:lnSpc>
            </a:pPr>
            <a:r>
              <a:rPr lang="en-US" sz="2499" spc="122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Bangabandhu Sheikh Mujibur Rahman Digital University, Bangladesh.</a:t>
            </a:r>
          </a:p>
          <a:p>
            <a:pPr algn="l">
              <a:lnSpc>
                <a:spcPts val="3498"/>
              </a:lnSpc>
            </a:pPr>
            <a:endParaRPr lang="en-US" sz="2499" spc="122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498"/>
              </a:lnSpc>
            </a:pPr>
            <a:endParaRPr lang="en-US" sz="2499" spc="122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498"/>
              </a:lnSpc>
            </a:pPr>
            <a:endParaRPr lang="en-US" sz="2499" spc="122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499"/>
              </a:lnSpc>
            </a:pPr>
            <a:endParaRPr lang="en-US" sz="2499" spc="122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66631" y="5592323"/>
            <a:ext cx="8036021" cy="355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9" b="1" spc="122" dirty="0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To:</a:t>
            </a:r>
          </a:p>
          <a:p>
            <a:pPr algn="l">
              <a:lnSpc>
                <a:spcPts val="3498"/>
              </a:lnSpc>
            </a:pPr>
            <a:r>
              <a:rPr lang="en-US" sz="2499" spc="122" dirty="0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Saurav Chandra Das</a:t>
            </a:r>
          </a:p>
          <a:p>
            <a:pPr algn="l">
              <a:lnSpc>
                <a:spcPts val="3498"/>
              </a:lnSpc>
            </a:pPr>
            <a:r>
              <a:rPr lang="en-US" sz="2499" spc="122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</a:t>
            </a:r>
          </a:p>
          <a:p>
            <a:pPr algn="l">
              <a:lnSpc>
                <a:spcPts val="3498"/>
              </a:lnSpc>
            </a:pPr>
            <a:r>
              <a:rPr lang="en-US" sz="2499" spc="122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IRE</a:t>
            </a:r>
          </a:p>
          <a:p>
            <a:pPr algn="l">
              <a:lnSpc>
                <a:spcPts val="3498"/>
              </a:lnSpc>
            </a:pPr>
            <a:r>
              <a:rPr lang="en-US" sz="2499" spc="122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Bangabandhu Sheikh Mujibur Rahman Digital University, Bangladesh.</a:t>
            </a:r>
          </a:p>
          <a:p>
            <a:pPr algn="l">
              <a:lnSpc>
                <a:spcPts val="3498"/>
              </a:lnSpc>
            </a:pPr>
            <a:endParaRPr lang="en-US" sz="2499" u="sng" spc="122" dirty="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499"/>
              </a:lnSpc>
            </a:pPr>
            <a:endParaRPr lang="en-US" sz="2499" u="sng" spc="122" dirty="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reeform 9"/>
          <p:cNvSpPr/>
          <p:nvPr/>
        </p:nvSpPr>
        <p:spPr>
          <a:xfrm rot="-2085749">
            <a:off x="-2974826" y="-4448086"/>
            <a:ext cx="6509913" cy="6509913"/>
          </a:xfrm>
          <a:custGeom>
            <a:avLst/>
            <a:gdLst/>
            <a:ahLst/>
            <a:cxnLst/>
            <a:rect l="l" t="t" r="r" b="b"/>
            <a:pathLst>
              <a:path w="6509913" h="6509913">
                <a:moveTo>
                  <a:pt x="0" y="0"/>
                </a:moveTo>
                <a:lnTo>
                  <a:pt x="6509913" y="0"/>
                </a:lnTo>
                <a:lnTo>
                  <a:pt x="6509913" y="6509913"/>
                </a:lnTo>
                <a:lnTo>
                  <a:pt x="0" y="65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8798542">
            <a:off x="-2226257" y="8799403"/>
            <a:ext cx="6509913" cy="6509913"/>
          </a:xfrm>
          <a:custGeom>
            <a:avLst/>
            <a:gdLst/>
            <a:ahLst/>
            <a:cxnLst/>
            <a:rect l="l" t="t" r="r" b="b"/>
            <a:pathLst>
              <a:path w="6509913" h="6509913">
                <a:moveTo>
                  <a:pt x="0" y="0"/>
                </a:moveTo>
                <a:lnTo>
                  <a:pt x="6509914" y="0"/>
                </a:lnTo>
                <a:lnTo>
                  <a:pt x="6509914" y="6509913"/>
                </a:lnTo>
                <a:lnTo>
                  <a:pt x="0" y="6509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128839">
            <a:off x="17697384" y="1177263"/>
            <a:ext cx="6509913" cy="6509913"/>
          </a:xfrm>
          <a:custGeom>
            <a:avLst/>
            <a:gdLst/>
            <a:ahLst/>
            <a:cxnLst/>
            <a:rect l="l" t="t" r="r" b="b"/>
            <a:pathLst>
              <a:path w="6509913" h="6509913">
                <a:moveTo>
                  <a:pt x="0" y="0"/>
                </a:moveTo>
                <a:lnTo>
                  <a:pt x="6509914" y="0"/>
                </a:lnTo>
                <a:lnTo>
                  <a:pt x="6509914" y="6509914"/>
                </a:lnTo>
                <a:lnTo>
                  <a:pt x="0" y="6509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rot="-9887768">
            <a:off x="3264397" y="-603799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2" b="-19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747229"/>
            <a:ext cx="6338762" cy="5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35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 Name: Access Unknown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052736" y="33315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" b="-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8155" y="558330"/>
            <a:ext cx="168402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Confirmable message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634438"/>
            <a:ext cx="7848600" cy="617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799">
                <a:solidFill>
                  <a:srgbClr val="3F3F46"/>
                </a:solidFill>
                <a:latin typeface="Open Sans"/>
                <a:ea typeface="Open Sans"/>
                <a:cs typeface="Open Sans"/>
                <a:sym typeface="Open Sans"/>
              </a:rPr>
              <a:t>A CoAP confirmable message is a reliable message. During exchanging messages between two endpoints, these messages can be reliable. In the CoAP protocol, a reliable message is obtained using a Confirmable message (CON). Using this kind of message, the client can be sure that the message will arrive at the server. A </a:t>
            </a:r>
            <a:r>
              <a:rPr lang="en-US" sz="2799" i="1">
                <a:solidFill>
                  <a:srgbClr val="3F3F4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CoAP Confirmable message</a:t>
            </a:r>
            <a:r>
              <a:rPr lang="en-US" sz="2799">
                <a:solidFill>
                  <a:srgbClr val="3F3F46"/>
                </a:solidFill>
                <a:latin typeface="Open Sans"/>
                <a:ea typeface="Open Sans"/>
                <a:cs typeface="Open Sans"/>
                <a:sym typeface="Open Sans"/>
              </a:rPr>
              <a:t> is sent again and again until the other party sends an acknowledge message (ACK). The ACK message contains the same ID of the confirmable message (CON).</a:t>
            </a:r>
          </a:p>
        </p:txBody>
      </p:sp>
      <p:sp>
        <p:nvSpPr>
          <p:cNvPr id="6" name="Freeform 6"/>
          <p:cNvSpPr/>
          <p:nvPr/>
        </p:nvSpPr>
        <p:spPr>
          <a:xfrm rot="1082301">
            <a:off x="442621" y="6469735"/>
            <a:ext cx="8889625" cy="4269850"/>
          </a:xfrm>
          <a:custGeom>
            <a:avLst/>
            <a:gdLst/>
            <a:ahLst/>
            <a:cxnLst/>
            <a:rect l="l" t="t" r="r" b="b"/>
            <a:pathLst>
              <a:path w="8889625" h="4269850">
                <a:moveTo>
                  <a:pt x="0" y="0"/>
                </a:moveTo>
                <a:lnTo>
                  <a:pt x="8889625" y="0"/>
                </a:lnTo>
                <a:lnTo>
                  <a:pt x="8889625" y="4269850"/>
                </a:lnTo>
                <a:lnTo>
                  <a:pt x="0" y="4269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1887" b="-21887"/>
            </a:stretch>
          </a:blipFill>
        </p:spPr>
      </p:sp>
      <p:sp>
        <p:nvSpPr>
          <p:cNvPr id="7" name="Freeform 7" descr="CoAP Protocol"/>
          <p:cNvSpPr/>
          <p:nvPr/>
        </p:nvSpPr>
        <p:spPr>
          <a:xfrm>
            <a:off x="-1" y="2520336"/>
            <a:ext cx="8604973" cy="6084324"/>
          </a:xfrm>
          <a:custGeom>
            <a:avLst/>
            <a:gdLst/>
            <a:ahLst/>
            <a:cxnLst/>
            <a:rect l="l" t="t" r="r" b="b"/>
            <a:pathLst>
              <a:path w="8604973" h="6084324">
                <a:moveTo>
                  <a:pt x="0" y="0"/>
                </a:moveTo>
                <a:lnTo>
                  <a:pt x="8604973" y="0"/>
                </a:lnTo>
                <a:lnTo>
                  <a:pt x="8604973" y="6084324"/>
                </a:lnTo>
                <a:lnTo>
                  <a:pt x="0" y="608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9048930" y="-81056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4211057" y="6072266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" b="-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8155" y="558330"/>
            <a:ext cx="168402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Confirmable message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84004" y="3987274"/>
            <a:ext cx="8284351" cy="224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6"/>
              </a:lnSpc>
            </a:pPr>
            <a:r>
              <a:rPr lang="en-US" sz="3148">
                <a:solidFill>
                  <a:srgbClr val="3F3F46"/>
                </a:solidFill>
                <a:latin typeface="Open Sans"/>
                <a:ea typeface="Open Sans"/>
                <a:cs typeface="Open Sans"/>
                <a:sym typeface="Open Sans"/>
              </a:rPr>
              <a:t>If the server has troubles managing the incoming request it can send back a Rest message (RST) instead of the Acknowledge message (ACK).</a:t>
            </a:r>
          </a:p>
        </p:txBody>
      </p:sp>
      <p:sp>
        <p:nvSpPr>
          <p:cNvPr id="6" name="Freeform 6"/>
          <p:cNvSpPr/>
          <p:nvPr/>
        </p:nvSpPr>
        <p:spPr>
          <a:xfrm rot="1082301">
            <a:off x="-3316659" y="-1890881"/>
            <a:ext cx="8889625" cy="4269850"/>
          </a:xfrm>
          <a:custGeom>
            <a:avLst/>
            <a:gdLst/>
            <a:ahLst/>
            <a:cxnLst/>
            <a:rect l="l" t="t" r="r" b="b"/>
            <a:pathLst>
              <a:path w="8889625" h="4269850">
                <a:moveTo>
                  <a:pt x="0" y="0"/>
                </a:moveTo>
                <a:lnTo>
                  <a:pt x="8889625" y="0"/>
                </a:lnTo>
                <a:lnTo>
                  <a:pt x="8889625" y="4269850"/>
                </a:lnTo>
                <a:lnTo>
                  <a:pt x="0" y="4269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1887" b="-2188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8395" y="2691588"/>
            <a:ext cx="8679349" cy="4684678"/>
          </a:xfrm>
          <a:custGeom>
            <a:avLst/>
            <a:gdLst/>
            <a:ahLst/>
            <a:cxnLst/>
            <a:rect l="l" t="t" r="r" b="b"/>
            <a:pathLst>
              <a:path w="8679349" h="4684678">
                <a:moveTo>
                  <a:pt x="0" y="0"/>
                </a:moveTo>
                <a:lnTo>
                  <a:pt x="8679349" y="0"/>
                </a:lnTo>
                <a:lnTo>
                  <a:pt x="8679349" y="4684678"/>
                </a:lnTo>
                <a:lnTo>
                  <a:pt x="0" y="4684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34" r="-1277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336003" y="7552414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" b="-20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4869" y="2548995"/>
            <a:ext cx="8799131" cy="4689715"/>
          </a:xfrm>
          <a:custGeom>
            <a:avLst/>
            <a:gdLst/>
            <a:ahLst/>
            <a:cxnLst/>
            <a:rect l="l" t="t" r="r" b="b"/>
            <a:pathLst>
              <a:path w="8799131" h="4689715">
                <a:moveTo>
                  <a:pt x="0" y="0"/>
                </a:moveTo>
                <a:lnTo>
                  <a:pt x="8799131" y="0"/>
                </a:lnTo>
                <a:lnTo>
                  <a:pt x="8799131" y="4689716"/>
                </a:lnTo>
                <a:lnTo>
                  <a:pt x="0" y="4689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5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0" y="577487"/>
            <a:ext cx="1687830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8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nonConfirmable message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34550" y="2625732"/>
            <a:ext cx="7981950" cy="570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2814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Non-confirmable (NON) messages that don’t require an Acknowledge by the server. </a:t>
            </a:r>
          </a:p>
          <a:p>
            <a:pPr algn="l">
              <a:lnSpc>
                <a:spcPts val="4502"/>
              </a:lnSpc>
            </a:pPr>
            <a:r>
              <a:rPr lang="en-US" sz="2814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mesages are unreliable messages means do not contain critical information that must be delivered to the server. </a:t>
            </a:r>
          </a:p>
          <a:p>
            <a:pPr algn="l">
              <a:lnSpc>
                <a:spcPts val="4502"/>
              </a:lnSpc>
            </a:pPr>
            <a:r>
              <a:rPr lang="en-US" sz="2814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this category belongs messages that contain values read from sensors.</a:t>
            </a:r>
          </a:p>
          <a:p>
            <a:pPr algn="l">
              <a:lnSpc>
                <a:spcPts val="4502"/>
              </a:lnSpc>
            </a:pPr>
            <a:r>
              <a:rPr lang="en-US" sz="2814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 if these messages are unreliable, they have a unique ID.</a:t>
            </a:r>
          </a:p>
          <a:p>
            <a:pPr algn="l">
              <a:lnSpc>
                <a:spcPts val="4343"/>
              </a:lnSpc>
            </a:pPr>
            <a:endParaRPr lang="en-US" sz="2814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7696" y="564414"/>
            <a:ext cx="12860583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spc="-27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Request/Response Model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1865402" y="2915342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55" b="-15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1869" y="2669595"/>
            <a:ext cx="7290772" cy="620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481" lvl="1" indent="-323741" algn="l">
              <a:lnSpc>
                <a:spcPts val="4798"/>
              </a:lnSpc>
              <a:buFont typeface="Arial"/>
              <a:buChar char="•"/>
            </a:pPr>
            <a:r>
              <a:rPr lang="en-US" sz="2998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CoAP Request/Response is the second layer in the CoAP abstraction layer.</a:t>
            </a:r>
          </a:p>
          <a:p>
            <a:pPr marL="647481" lvl="1" indent="-323741" algn="l">
              <a:lnSpc>
                <a:spcPts val="4798"/>
              </a:lnSpc>
              <a:buFont typeface="Arial"/>
              <a:buChar char="•"/>
            </a:pPr>
            <a:r>
              <a:rPr lang="en-US" sz="2998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request is sent using a Confirmable (CON) or Non- Confirmable (NON) message.</a:t>
            </a:r>
          </a:p>
          <a:p>
            <a:pPr marL="647481" lvl="1" indent="-323741" algn="l">
              <a:lnSpc>
                <a:spcPts val="4799"/>
              </a:lnSpc>
              <a:buFont typeface="Arial"/>
              <a:buChar char="•"/>
            </a:pPr>
            <a:r>
              <a:rPr lang="en-US" sz="2998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several scenarios depending on if the server can answer immediately to the client request or the answer if not available.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3088688" y="7552414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" b="-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713737"/>
            <a:ext cx="9287725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6999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Piggybacked Responses</a:t>
            </a:r>
          </a:p>
          <a:p>
            <a:pPr algn="l">
              <a:lnSpc>
                <a:spcPts val="7874"/>
              </a:lnSpc>
            </a:pPr>
            <a:endParaRPr lang="en-US" sz="6999" b="1">
              <a:solidFill>
                <a:srgbClr val="004AA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3038294"/>
            <a:ext cx="9692223" cy="4617057"/>
          </a:xfrm>
          <a:custGeom>
            <a:avLst/>
            <a:gdLst/>
            <a:ahLst/>
            <a:cxnLst/>
            <a:rect l="l" t="t" r="r" b="b"/>
            <a:pathLst>
              <a:path w="9692223" h="4617057">
                <a:moveTo>
                  <a:pt x="0" y="0"/>
                </a:moveTo>
                <a:lnTo>
                  <a:pt x="9692223" y="0"/>
                </a:lnTo>
                <a:lnTo>
                  <a:pt x="9692223" y="4617058"/>
                </a:lnTo>
                <a:lnTo>
                  <a:pt x="0" y="4617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46" t="-13948" b="-1864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68528" y="3517278"/>
            <a:ext cx="7290772" cy="368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481" lvl="1" indent="-323741" algn="just">
              <a:lnSpc>
                <a:spcPts val="4799"/>
              </a:lnSpc>
              <a:buFont typeface="Arial"/>
              <a:buChar char="•"/>
            </a:pPr>
            <a:r>
              <a:rPr lang="en-US" sz="2998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server can answer immediately to the client request, then if the request is carried using a Confirmable message (CON), the server sends back to the client an Acknowledge message containing the response or the error 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0827" y="7560102"/>
            <a:ext cx="7090569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Two GET Requests with Piggybacked Responses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0827" y="167770"/>
            <a:ext cx="17277161" cy="1762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6999" b="1" dirty="0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Confirmable  Request/Response</a:t>
            </a:r>
          </a:p>
          <a:p>
            <a:pPr algn="l">
              <a:lnSpc>
                <a:spcPts val="5625"/>
              </a:lnSpc>
            </a:pPr>
            <a:endParaRPr lang="en-US" sz="6999" b="1" dirty="0">
              <a:solidFill>
                <a:srgbClr val="004AA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8" b="-20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867564"/>
            <a:ext cx="7663622" cy="6811904"/>
          </a:xfrm>
          <a:custGeom>
            <a:avLst/>
            <a:gdLst/>
            <a:ahLst/>
            <a:cxnLst/>
            <a:rect l="l" t="t" r="r" b="b"/>
            <a:pathLst>
              <a:path w="7663622" h="6811904">
                <a:moveTo>
                  <a:pt x="0" y="0"/>
                </a:moveTo>
                <a:lnTo>
                  <a:pt x="7663622" y="0"/>
                </a:lnTo>
                <a:lnTo>
                  <a:pt x="7663622" y="6811904"/>
                </a:lnTo>
                <a:lnTo>
                  <a:pt x="0" y="6811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34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42975"/>
            <a:ext cx="996747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6999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Separate Response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79409" y="2580832"/>
            <a:ext cx="7290772" cy="313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server cannot respond immediately to a Confirmable (CON) request, it sends an Empty Acknowledgement (ACK) message to stop the client from retransmitting the request.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79409" y="5908761"/>
            <a:ext cx="7290772" cy="2480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481" lvl="1" indent="-323741" algn="just">
              <a:lnSpc>
                <a:spcPts val="4799"/>
              </a:lnSpc>
              <a:buFont typeface="Arial"/>
              <a:buChar char="•"/>
            </a:pPr>
            <a:r>
              <a:rPr lang="en-US" sz="2998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the response is ready, the server sends it in a new Confirmable message, which the client must acknowledge; this is called a separate response.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2958" y="8584218"/>
            <a:ext cx="6317774" cy="83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Figure: A GET Request with a Separate Response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8" y="0"/>
                </a:lnTo>
                <a:lnTo>
                  <a:pt x="12794948" y="8828634"/>
                </a:lnTo>
                <a:lnTo>
                  <a:pt x="0" y="882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7" b="-87"/>
            </a:stretch>
          </a:blipFill>
        </p:spPr>
      </p:sp>
      <p:sp>
        <p:nvSpPr>
          <p:cNvPr id="4" name="Freeform 4"/>
          <p:cNvSpPr/>
          <p:nvPr/>
        </p:nvSpPr>
        <p:spPr>
          <a:xfrm rot="8905814" flipH="1">
            <a:off x="-6532387" y="742202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0" b="-17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470416"/>
            <a:ext cx="6695039" cy="5502995"/>
          </a:xfrm>
          <a:custGeom>
            <a:avLst/>
            <a:gdLst/>
            <a:ahLst/>
            <a:cxnLst/>
            <a:rect l="l" t="t" r="r" b="b"/>
            <a:pathLst>
              <a:path w="6695039" h="5502995">
                <a:moveTo>
                  <a:pt x="0" y="0"/>
                </a:moveTo>
                <a:lnTo>
                  <a:pt x="6695039" y="0"/>
                </a:lnTo>
                <a:lnTo>
                  <a:pt x="6695039" y="5502996"/>
                </a:lnTo>
                <a:lnTo>
                  <a:pt x="0" y="5502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5208" y="7951948"/>
            <a:ext cx="7398531" cy="163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Figure: Request and a Response Carried in 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Non-confirmable Messages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12948" y="3396535"/>
            <a:ext cx="8174451" cy="313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request coming from the client is carried using a NON-confirmable message, then the server answer using a NON-confirmable message.</a:t>
            </a:r>
          </a:p>
          <a:p>
            <a:pPr algn="just">
              <a:lnSpc>
                <a:spcPts val="4800"/>
              </a:lnSpc>
            </a:pPr>
            <a:endParaRPr lang="en-US" sz="3000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6574" y="622566"/>
            <a:ext cx="18285068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6999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NON-confirmable Request/Response</a:t>
            </a:r>
          </a:p>
          <a:p>
            <a:pPr algn="l">
              <a:lnSpc>
                <a:spcPts val="5625"/>
              </a:lnSpc>
            </a:pPr>
            <a:endParaRPr lang="en-US" sz="6999" b="1">
              <a:solidFill>
                <a:srgbClr val="004AA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987422" flipH="1">
            <a:off x="12625695" y="726155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0" b="-1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80656" y="1448458"/>
            <a:ext cx="10089566" cy="3695042"/>
          </a:xfrm>
          <a:custGeom>
            <a:avLst/>
            <a:gdLst/>
            <a:ahLst/>
            <a:cxnLst/>
            <a:rect l="l" t="t" r="r" b="b"/>
            <a:pathLst>
              <a:path w="10089566" h="3695042">
                <a:moveTo>
                  <a:pt x="0" y="0"/>
                </a:moveTo>
                <a:lnTo>
                  <a:pt x="10089566" y="0"/>
                </a:lnTo>
                <a:lnTo>
                  <a:pt x="10089566" y="3695042"/>
                </a:lnTo>
                <a:lnTo>
                  <a:pt x="0" y="369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10" b="-171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62988" y="6379505"/>
            <a:ext cx="6825012" cy="2525072"/>
          </a:xfrm>
          <a:custGeom>
            <a:avLst/>
            <a:gdLst/>
            <a:ahLst/>
            <a:cxnLst/>
            <a:rect l="l" t="t" r="r" b="b"/>
            <a:pathLst>
              <a:path w="6825012" h="2525072">
                <a:moveTo>
                  <a:pt x="0" y="0"/>
                </a:moveTo>
                <a:lnTo>
                  <a:pt x="6825012" y="0"/>
                </a:lnTo>
                <a:lnTo>
                  <a:pt x="6825012" y="2525072"/>
                </a:lnTo>
                <a:lnTo>
                  <a:pt x="0" y="2525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43191" y="496888"/>
            <a:ext cx="1142769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Message Format in CoAP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84104"/>
            <a:ext cx="17056672" cy="241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 b="1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Version (2 bits):</a:t>
            </a: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Indicates the CoAP version (currently 1).</a:t>
            </a:r>
          </a:p>
          <a:p>
            <a:pPr algn="l">
              <a:lnSpc>
                <a:spcPts val="4799"/>
              </a:lnSpc>
            </a:pPr>
            <a:r>
              <a:rPr lang="en-US" sz="2999" b="1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Type (2 bits): </a:t>
            </a: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2 bit unsigned integer indicating the message type: 0 confirmable, 1 non-confirmable, 2 ACK ,3 RESET</a:t>
            </a:r>
          </a:p>
          <a:p>
            <a:pPr algn="l">
              <a:lnSpc>
                <a:spcPts val="4799"/>
              </a:lnSpc>
            </a:pPr>
            <a:r>
              <a:rPr lang="en-US" sz="2999" b="1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TKL (4 bits): </a:t>
            </a: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of the Token field (0-8 bytes).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32006"/>
            <a:ext cx="12253084" cy="292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2899" b="1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Code (8 bits):</a:t>
            </a:r>
          </a:p>
          <a:p>
            <a:pPr algn="l">
              <a:lnSpc>
                <a:spcPts val="4639"/>
              </a:lnSpc>
            </a:pPr>
            <a:r>
              <a:rPr lang="en-US" sz="28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Request: Specifies the method (e.g., GET = 0.01, POST = 0.02).</a:t>
            </a:r>
          </a:p>
          <a:p>
            <a:pPr algn="l">
              <a:lnSpc>
                <a:spcPts val="4639"/>
              </a:lnSpc>
            </a:pPr>
            <a:r>
              <a:rPr lang="en-US" sz="28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Response: Indicates the status (e.g., 2.05 for success).</a:t>
            </a:r>
          </a:p>
          <a:p>
            <a:pPr algn="l">
              <a:lnSpc>
                <a:spcPts val="4639"/>
              </a:lnSpc>
            </a:pPr>
            <a:r>
              <a:rPr lang="en-US" sz="2899" b="1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Message ID (16 bits):</a:t>
            </a:r>
            <a:r>
              <a:rPr lang="en-US" sz="28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for matching requests and acknowledgements</a:t>
            </a:r>
          </a:p>
          <a:p>
            <a:pPr algn="l">
              <a:lnSpc>
                <a:spcPts val="4639"/>
              </a:lnSpc>
            </a:pPr>
            <a:endParaRPr lang="en-US" sz="2899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94657" y="836726"/>
            <a:ext cx="711259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Example Question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94869"/>
            <a:ext cx="16230600" cy="601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smart home system, CoAP is used for communication between the homeowner and the central server to change the room temperature. The homeowner sends a request to set the temperature to a desired value.</a:t>
            </a:r>
          </a:p>
          <a:p>
            <a:pPr algn="l"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1.Which CoAP method and message type would be used for the homeowner's request to change the room temperature, and why?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2.How can the server ensure that the homeowner's request to change the temperature is processed only once, even if the message is retransmitted?</a:t>
            </a:r>
          </a:p>
          <a:p>
            <a:pPr algn="l"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 rot="-1766807">
            <a:off x="11865402" y="2915342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55" b="-155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94657" y="836726"/>
            <a:ext cx="711259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Example Question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94869"/>
            <a:ext cx="16230600" cy="601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smart agriculture system uses CoAP for communication between sensors and a central server. The system includes temperature and soil moisture sensors deployed in the field. These sensors send data to the server periodically. Additionally, the server allows farmers to request real-time sensor readings. </a:t>
            </a:r>
          </a:p>
          <a:p>
            <a:pPr algn="l">
              <a:lnSpc>
                <a:spcPts val="4799"/>
              </a:lnSpc>
            </a:pPr>
            <a:endParaRPr lang="en-US" sz="2999">
              <a:solidFill>
                <a:srgbClr val="2E2E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 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1.Why might CoAP be preferred over HTTP in this system? </a:t>
            </a: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2.When a farmer wants to retrieve the current soil moisture reading from the sensor: What CoAP method and message type should be used?Explain how the server can respond using a piggybacked response.</a:t>
            </a:r>
          </a:p>
        </p:txBody>
      </p:sp>
      <p:sp>
        <p:nvSpPr>
          <p:cNvPr id="4" name="Freeform 4"/>
          <p:cNvSpPr/>
          <p:nvPr/>
        </p:nvSpPr>
        <p:spPr>
          <a:xfrm rot="-1766807">
            <a:off x="11865402" y="2915342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55" b="-15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1223023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Presentation Outline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7" b="-1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07995"/>
            <a:ext cx="10360228" cy="41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of CoAP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 of CoAP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Structure of CoAP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Messages Model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Request/Response Model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Message Formate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Freeform 5"/>
          <p:cNvSpPr/>
          <p:nvPr/>
        </p:nvSpPr>
        <p:spPr>
          <a:xfrm rot="8284042">
            <a:off x="5798854" y="280952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0711" y="1626890"/>
            <a:ext cx="9259747" cy="8229600"/>
          </a:xfrm>
          <a:custGeom>
            <a:avLst/>
            <a:gdLst/>
            <a:ahLst/>
            <a:cxnLst/>
            <a:rect l="l" t="t" r="r" b="b"/>
            <a:pathLst>
              <a:path w="9259747" h="8229600">
                <a:moveTo>
                  <a:pt x="0" y="0"/>
                </a:moveTo>
                <a:lnTo>
                  <a:pt x="9259747" y="0"/>
                </a:lnTo>
                <a:lnTo>
                  <a:pt x="9259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122302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of CoAP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7" b="-1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88610" y="3014943"/>
            <a:ext cx="9070690" cy="5771226"/>
          </a:xfrm>
          <a:custGeom>
            <a:avLst/>
            <a:gdLst/>
            <a:ahLst/>
            <a:cxnLst/>
            <a:rect l="l" t="t" r="r" b="b"/>
            <a:pathLst>
              <a:path w="9070690" h="5771226">
                <a:moveTo>
                  <a:pt x="0" y="0"/>
                </a:moveTo>
                <a:lnTo>
                  <a:pt x="9070690" y="0"/>
                </a:lnTo>
                <a:lnTo>
                  <a:pt x="9070690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09825"/>
            <a:ext cx="16230600" cy="60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9"/>
              </a:lnSpc>
            </a:pPr>
            <a:r>
              <a:rPr lang="en-US" sz="2898" b="1">
                <a:solidFill>
                  <a:srgbClr val="2E2E2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Constrained Application Protocol or CoAP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19693"/>
            <a:ext cx="6115115" cy="415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89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is a specialized web transfer protocol for use with constrained devices (ae. microcontrollers) and constrained networks in IoT.</a:t>
            </a:r>
          </a:p>
          <a:p>
            <a:pPr algn="l">
              <a:lnSpc>
                <a:spcPts val="4052"/>
              </a:lnSpc>
            </a:pPr>
            <a:r>
              <a:rPr lang="en-US" sz="289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is designed for machine-to-machine (M2M) applications such as smart energy and building automation.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endParaRPr lang="en-US" sz="289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122302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 of CoAP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7" b="-1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76575"/>
            <a:ext cx="16230600" cy="62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Client-Server Model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follows a client-server architecture similar to HTTP but optimized for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Devices in a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 can act as clients, servers, or both. Clients initiate communication by sending requests to servers, which respond with the relevant data or actions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Types: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two main types of messages: requests and responses. These messages are encoded in a simple binary format to minimize overhead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GB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894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ransport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typically bound to UDP (User Datagram Protocol), which is suitable for low-power and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lossy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networks. It can also be used with DTLS (Datagram Transport Layer Security) for secure communication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RESTful Design</a:t>
            </a:r>
            <a:r>
              <a:rPr lang="en-GB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designed to be RESTful, meaning it uses standard methods like GET, POST, PUT, and DELETE to interact with resources. This makes it easy to integrate with web technologies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94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roxy</a:t>
            </a: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Translation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supports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proxying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can translate to HTTP, allowing constrained devices to communicate with the broader internet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122302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 of CoAP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7" b="-1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30657" y="3340355"/>
            <a:ext cx="11307962" cy="4791749"/>
          </a:xfrm>
          <a:custGeom>
            <a:avLst/>
            <a:gdLst/>
            <a:ahLst/>
            <a:cxnLst/>
            <a:rect l="l" t="t" r="r" b="b"/>
            <a:pathLst>
              <a:path w="11307962" h="4791749">
                <a:moveTo>
                  <a:pt x="0" y="0"/>
                </a:moveTo>
                <a:lnTo>
                  <a:pt x="11307961" y="0"/>
                </a:lnTo>
                <a:lnTo>
                  <a:pt x="11307961" y="4791749"/>
                </a:lnTo>
                <a:lnTo>
                  <a:pt x="0" y="4791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47925"/>
            <a:ext cx="5601957" cy="626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894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Components-</a:t>
            </a:r>
            <a:endParaRPr lang="en-GB" sz="2894" b="1" dirty="0">
              <a:solidFill>
                <a:schemeClr val="accent1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Endpoints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Nodes that host resources and can act as clients or servers.</a:t>
            </a:r>
            <a:endParaRPr lang="en-GB" sz="289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Clients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Devices that send requests to servers.</a:t>
            </a:r>
            <a:endParaRPr lang="en-GB" sz="289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Servers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Devices that respond to client requests.</a:t>
            </a:r>
            <a:endParaRPr lang="en-GB" sz="289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l">
              <a:lnSpc>
                <a:spcPts val="4052"/>
              </a:lnSpc>
              <a:buFont typeface="Arial" panose="020B0604020202020204" pitchFamily="34" charset="0"/>
              <a:buChar char="•"/>
            </a:pPr>
            <a:r>
              <a:rPr lang="en-US" sz="2894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Proxies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Devices that bridge communication between </a:t>
            </a:r>
            <a:r>
              <a:rPr lang="en-US" sz="2894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CoAP</a:t>
            </a:r>
            <a:r>
              <a:rPr lang="en-US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other protocols like HTTP</a:t>
            </a:r>
            <a:r>
              <a:rPr lang="en-GB" sz="2894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n-US" sz="289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052"/>
              </a:lnSpc>
              <a:spcBef>
                <a:spcPct val="0"/>
              </a:spcBef>
            </a:pPr>
            <a:endParaRPr lang="en-US" sz="2894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637241">
            <a:off x="15810606" y="60487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4" b="-1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28481" y="2196278"/>
            <a:ext cx="9548633" cy="5792712"/>
          </a:xfrm>
          <a:custGeom>
            <a:avLst/>
            <a:gdLst/>
            <a:ahLst/>
            <a:cxnLst/>
            <a:rect l="l" t="t" r="r" b="b"/>
            <a:pathLst>
              <a:path w="9548633" h="5792712">
                <a:moveTo>
                  <a:pt x="0" y="0"/>
                </a:moveTo>
                <a:lnTo>
                  <a:pt x="9548633" y="0"/>
                </a:lnTo>
                <a:lnTo>
                  <a:pt x="9548633" y="5792712"/>
                </a:lnTo>
                <a:lnTo>
                  <a:pt x="0" y="579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2440" y="815153"/>
            <a:ext cx="104775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Structure of CoAP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692" y="2273588"/>
            <a:ext cx="7717107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spc="-42">
                <a:solidFill>
                  <a:srgbClr val="4F81BD"/>
                </a:solidFill>
                <a:latin typeface="Trirong Bold"/>
                <a:ea typeface="Trirong Bold"/>
                <a:cs typeface="Trirong Bold"/>
                <a:sym typeface="Trirong Bold"/>
              </a:rPr>
              <a:t>Message Layer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Purpose: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Responsible for the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transport of messages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between devices.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Key Role: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Ensures reliability and ordering of messages, using mechanisms like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confirmable (CON)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and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non-confirmable (NON)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messages.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692" y="5584545"/>
            <a:ext cx="7399599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spc="-42" dirty="0">
                <a:solidFill>
                  <a:srgbClr val="4F81BD"/>
                </a:solidFill>
                <a:latin typeface="Trirong Bold"/>
                <a:ea typeface="Trirong Bold"/>
                <a:cs typeface="Trirong Bold"/>
                <a:sym typeface="Trirong Bold"/>
              </a:rPr>
              <a:t>Request/Response Layer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b="1" spc="-42" dirty="0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Purpose:</a:t>
            </a:r>
            <a:r>
              <a:rPr lang="en-US" sz="2799" spc="-42" dirty="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Manages the actual </a:t>
            </a:r>
            <a:r>
              <a:rPr lang="en-US" sz="2799" b="1" spc="-42" dirty="0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data exchange</a:t>
            </a:r>
            <a:r>
              <a:rPr lang="en-US" sz="2799" spc="-42" dirty="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between the client and the server.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b="1" spc="-42" dirty="0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Key Role:</a:t>
            </a:r>
            <a:r>
              <a:rPr lang="en-US" sz="2799" spc="-42" dirty="0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Maps CoAP requests (like GET, POST, PUT, DELETE) to server resources and provides responses.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440" y="9052376"/>
            <a:ext cx="17032664" cy="86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Message layer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is meant for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Re-transmitting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lost packets.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Request/Response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 layer contains methods like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GET, PUT , POST and DELETE.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047695">
            <a:off x="-8098124" y="-2176425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" y="314325"/>
            <a:ext cx="10435546" cy="249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88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Structure of CoAP</a:t>
            </a:r>
          </a:p>
          <a:p>
            <a:pPr algn="l">
              <a:lnSpc>
                <a:spcPts val="9000"/>
              </a:lnSpc>
            </a:pPr>
            <a:endParaRPr lang="en-US" sz="8800" b="1">
              <a:solidFill>
                <a:srgbClr val="004AAD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3400" y="1692591"/>
            <a:ext cx="16535400" cy="15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The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message layer 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in CoAP supports </a:t>
            </a:r>
            <a:r>
              <a:rPr lang="en-US" sz="2799" b="1" spc="-42">
                <a:solidFill>
                  <a:srgbClr val="000000"/>
                </a:solidFill>
                <a:latin typeface="Trirong Bold"/>
                <a:ea typeface="Trirong Bold"/>
                <a:cs typeface="Trirong Bold"/>
                <a:sym typeface="Trirong Bold"/>
              </a:rPr>
              <a:t>four types of messages</a:t>
            </a:r>
            <a:r>
              <a:rPr lang="en-US" sz="2799" spc="-42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rPr>
              <a:t>, each serving a specific purpose:</a:t>
            </a:r>
          </a:p>
          <a:p>
            <a:pPr algn="l">
              <a:lnSpc>
                <a:spcPts val="3999"/>
              </a:lnSpc>
            </a:pPr>
            <a:endParaRPr lang="en-US" sz="2799" spc="-42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  <a:p>
            <a:pPr algn="l">
              <a:lnSpc>
                <a:spcPts val="3999"/>
              </a:lnSpc>
            </a:pPr>
            <a:endParaRPr lang="en-US" sz="2799" spc="-42">
              <a:solidFill>
                <a:srgbClr val="000000"/>
              </a:solidFill>
              <a:latin typeface="Trirong"/>
              <a:ea typeface="Trirong"/>
              <a:cs typeface="Trirong"/>
              <a:sym typeface="Trirong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66176" y="2605502"/>
            <a:ext cx="13355646" cy="1457325"/>
            <a:chOff x="0" y="0"/>
            <a:chExt cx="17807528" cy="1943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07528" cy="1943100"/>
            </a:xfrm>
            <a:custGeom>
              <a:avLst/>
              <a:gdLst/>
              <a:ahLst/>
              <a:cxnLst/>
              <a:rect l="l" t="t" r="r" b="b"/>
              <a:pathLst>
                <a:path w="17807528" h="1943100">
                  <a:moveTo>
                    <a:pt x="0" y="0"/>
                  </a:moveTo>
                  <a:lnTo>
                    <a:pt x="17807528" y="0"/>
                  </a:lnTo>
                  <a:lnTo>
                    <a:pt x="17807528" y="1943100"/>
                  </a:lnTo>
                  <a:lnTo>
                    <a:pt x="0" y="194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21920" y="60960"/>
              <a:ext cx="17563688" cy="182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Confirmable (CON): 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Ensures </a:t>
              </a: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reliable delivery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by requiring an acknowledgment (ACK).</a:t>
              </a:r>
            </a:p>
            <a:p>
              <a:pPr algn="l">
                <a:lnSpc>
                  <a:spcPts val="399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Ex: 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Like sending a registered letter—you need confirmation it was received.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00812" y="4414794"/>
            <a:ext cx="13311316" cy="1162916"/>
            <a:chOff x="0" y="0"/>
            <a:chExt cx="17748421" cy="15505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748421" cy="1550555"/>
            </a:xfrm>
            <a:custGeom>
              <a:avLst/>
              <a:gdLst/>
              <a:ahLst/>
              <a:cxnLst/>
              <a:rect l="l" t="t" r="r" b="b"/>
              <a:pathLst>
                <a:path w="17748421" h="1550555">
                  <a:moveTo>
                    <a:pt x="0" y="0"/>
                  </a:moveTo>
                  <a:lnTo>
                    <a:pt x="17748421" y="0"/>
                  </a:lnTo>
                  <a:lnTo>
                    <a:pt x="17748421" y="1550555"/>
                  </a:lnTo>
                  <a:lnTo>
                    <a:pt x="0" y="1550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21920" y="60960"/>
              <a:ext cx="17504581" cy="142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Non-confirmable (NON): 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Used for </a:t>
              </a: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non-critical messages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where reliability is not essential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Ex: 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Like sending a postcard—no confirmation required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00812" y="5832634"/>
            <a:ext cx="13311316" cy="1381125"/>
            <a:chOff x="0" y="0"/>
            <a:chExt cx="17748421" cy="184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48421" cy="1841500"/>
            </a:xfrm>
            <a:custGeom>
              <a:avLst/>
              <a:gdLst/>
              <a:ahLst/>
              <a:cxnLst/>
              <a:rect l="l" t="t" r="r" b="b"/>
              <a:pathLst>
                <a:path w="17748421" h="1841500">
                  <a:moveTo>
                    <a:pt x="0" y="0"/>
                  </a:moveTo>
                  <a:lnTo>
                    <a:pt x="17748421" y="0"/>
                  </a:lnTo>
                  <a:lnTo>
                    <a:pt x="17748421" y="1841500"/>
                  </a:lnTo>
                  <a:lnTo>
                    <a:pt x="0" y="184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21920" y="60960"/>
              <a:ext cx="17504581" cy="171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Acknowledgment (ACK):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Confirms the </a:t>
              </a: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receipt of a confirmable (CON)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message.</a:t>
              </a:r>
            </a:p>
            <a:p>
              <a:pPr algn="l">
                <a:lnSpc>
                  <a:spcPts val="287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Ex: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Like replying with "Message received!" to a text.</a:t>
              </a:r>
            </a:p>
            <a:p>
              <a:pPr algn="l">
                <a:lnSpc>
                  <a:spcPts val="2879"/>
                </a:lnSpc>
              </a:pPr>
              <a:endParaRPr lang="en-US" sz="2400" spc="-36">
                <a:solidFill>
                  <a:srgbClr val="000000"/>
                </a:solidFill>
                <a:latin typeface="Trirong"/>
                <a:ea typeface="Trirong"/>
                <a:cs typeface="Trirong"/>
                <a:sym typeface="Trirong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8340" y="7613952"/>
            <a:ext cx="13311316" cy="1381125"/>
            <a:chOff x="0" y="0"/>
            <a:chExt cx="17748421" cy="1841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748421" cy="1841500"/>
            </a:xfrm>
            <a:custGeom>
              <a:avLst/>
              <a:gdLst/>
              <a:ahLst/>
              <a:cxnLst/>
              <a:rect l="l" t="t" r="r" b="b"/>
              <a:pathLst>
                <a:path w="17748421" h="1841500">
                  <a:moveTo>
                    <a:pt x="0" y="0"/>
                  </a:moveTo>
                  <a:lnTo>
                    <a:pt x="17748421" y="0"/>
                  </a:lnTo>
                  <a:lnTo>
                    <a:pt x="17748421" y="1841500"/>
                  </a:lnTo>
                  <a:lnTo>
                    <a:pt x="0" y="184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21920" y="60960"/>
              <a:ext cx="17504581" cy="1719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Reset (RST): 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Indicates that a message was received but </a:t>
              </a:r>
              <a:r>
                <a:rPr lang="en-US" sz="2400" b="1" spc="-36">
                  <a:solidFill>
                    <a:srgbClr val="000000"/>
                  </a:solidFill>
                  <a:latin typeface="Trirong Bold"/>
                  <a:ea typeface="Trirong Bold"/>
                  <a:cs typeface="Trirong Bold"/>
                  <a:sym typeface="Trirong Bold"/>
                </a:rPr>
                <a:t>could not be processed</a:t>
              </a: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 (e.g., due to an error).</a:t>
              </a:r>
            </a:p>
            <a:p>
              <a:pPr algn="l">
                <a:lnSpc>
                  <a:spcPts val="2879"/>
                </a:lnSpc>
              </a:pPr>
              <a:r>
                <a:rPr lang="en-US" sz="2400" spc="-36">
                  <a:solidFill>
                    <a:srgbClr val="000000"/>
                  </a:solidFill>
                  <a:latin typeface="Trirong"/>
                  <a:ea typeface="Trirong"/>
                  <a:cs typeface="Trirong"/>
                  <a:sym typeface="Trirong"/>
                </a:rPr>
                <a:t>Ex: Like saying, "I don’t understand this message—please try again!"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2" b="-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33901"/>
            <a:ext cx="1466539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Common Terms of CoAP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2749312"/>
            <a:ext cx="14630400" cy="431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222635"/>
                </a:solidFill>
                <a:latin typeface="Cambria Bold"/>
                <a:ea typeface="Cambria Bold"/>
                <a:cs typeface="Cambria Bold"/>
                <a:sym typeface="Cambria Bold"/>
              </a:rPr>
              <a:t>Endpoint</a:t>
            </a:r>
            <a:r>
              <a:rPr lang="en-US" sz="2799">
                <a:solidFill>
                  <a:srgbClr val="222635"/>
                </a:solidFill>
                <a:latin typeface="Cambria"/>
                <a:ea typeface="Cambria"/>
                <a:cs typeface="Cambria"/>
                <a:sym typeface="Cambria"/>
              </a:rPr>
              <a:t>: An entity that participates in the CoAP protocol. Usually, an Endpoint is identified with a host.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2263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222635"/>
                </a:solidFill>
                <a:latin typeface="Cambria Bold"/>
                <a:ea typeface="Cambria Bold"/>
                <a:cs typeface="Cambria Bold"/>
                <a:sym typeface="Cambria Bold"/>
              </a:rPr>
              <a:t>Sender</a:t>
            </a:r>
            <a:r>
              <a:rPr lang="en-US" sz="2799">
                <a:solidFill>
                  <a:srgbClr val="222635"/>
                </a:solidFill>
                <a:latin typeface="Cambria"/>
                <a:ea typeface="Cambria"/>
                <a:cs typeface="Cambria"/>
                <a:sym typeface="Cambria"/>
              </a:rPr>
              <a:t>: The entity that sends a message.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2263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222635"/>
                </a:solidFill>
                <a:latin typeface="Cambria Bold"/>
                <a:ea typeface="Cambria Bold"/>
                <a:cs typeface="Cambria Bold"/>
                <a:sym typeface="Cambria Bold"/>
              </a:rPr>
              <a:t>Recipient</a:t>
            </a:r>
            <a:r>
              <a:rPr lang="en-US" sz="2799">
                <a:solidFill>
                  <a:srgbClr val="222635"/>
                </a:solidFill>
                <a:latin typeface="Cambria"/>
                <a:ea typeface="Cambria"/>
                <a:cs typeface="Cambria"/>
                <a:sym typeface="Cambria"/>
              </a:rPr>
              <a:t>: The destination of a message.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2263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222635"/>
                </a:solidFill>
                <a:latin typeface="Cambria Bold"/>
                <a:ea typeface="Cambria Bold"/>
                <a:cs typeface="Cambria Bold"/>
                <a:sym typeface="Cambria Bold"/>
              </a:rPr>
              <a:t>Client</a:t>
            </a:r>
            <a:r>
              <a:rPr lang="en-US" sz="2799">
                <a:solidFill>
                  <a:srgbClr val="222635"/>
                </a:solidFill>
                <a:latin typeface="Cambria"/>
                <a:ea typeface="Cambria"/>
                <a:cs typeface="Cambria"/>
                <a:sym typeface="Cambria"/>
              </a:rPr>
              <a:t>: The entity that sends a request and the destination of the response.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22263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222635"/>
                </a:solidFill>
                <a:latin typeface="Cambria Bold"/>
                <a:ea typeface="Cambria Bold"/>
                <a:cs typeface="Cambria Bold"/>
                <a:sym typeface="Cambria Bold"/>
              </a:rPr>
              <a:t>Server</a:t>
            </a:r>
            <a:r>
              <a:rPr lang="en-US" sz="2799">
                <a:solidFill>
                  <a:srgbClr val="222635"/>
                </a:solidFill>
                <a:latin typeface="Cambria"/>
                <a:ea typeface="Cambria"/>
                <a:cs typeface="Cambria"/>
                <a:sym typeface="Cambria"/>
              </a:rPr>
              <a:t>: The entity that receives a request from a client and sends back a response to the client.</a:t>
            </a:r>
          </a:p>
        </p:txBody>
      </p:sp>
      <p:sp>
        <p:nvSpPr>
          <p:cNvPr id="6" name="Freeform 6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2" b="-82"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1763" y="442094"/>
            <a:ext cx="1308209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CoAP Messages Model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2462" y="2316220"/>
            <a:ext cx="17043076" cy="626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endParaRPr dirty="0"/>
          </a:p>
          <a:p>
            <a:pPr algn="l">
              <a:lnSpc>
                <a:spcPts val="3455"/>
              </a:lnSpc>
            </a:pPr>
            <a:r>
              <a:rPr lang="en-US" sz="2879" dirty="0">
                <a:solidFill>
                  <a:srgbClr val="3F3F46"/>
                </a:solidFill>
                <a:latin typeface="Alice"/>
                <a:ea typeface="Alice"/>
                <a:cs typeface="Alice"/>
                <a:sym typeface="Alice"/>
              </a:rPr>
              <a:t>CoAP Message is lowest layer and deals with UDP exchanging messages between endpoints. The Constrained Application Protocol (CoAP) message model is a client/server, request/response communication model that uses UDP to exchange messages between endpoints: </a:t>
            </a:r>
          </a:p>
          <a:p>
            <a:pPr algn="l">
              <a:lnSpc>
                <a:spcPts val="3455"/>
              </a:lnSpc>
            </a:pPr>
            <a:endParaRPr lang="en-US" sz="2879" dirty="0">
              <a:solidFill>
                <a:srgbClr val="3F3F46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55"/>
              </a:lnSpc>
            </a:pPr>
            <a:r>
              <a:rPr lang="en-US" sz="2879" dirty="0">
                <a:solidFill>
                  <a:srgbClr val="3F3F46"/>
                </a:solidFill>
                <a:latin typeface="Alice Bold"/>
                <a:ea typeface="Alice Bold"/>
                <a:cs typeface="Alice Bold"/>
                <a:sym typeface="Alice Bold"/>
              </a:rPr>
              <a:t>Unique ID: </a:t>
            </a:r>
            <a:r>
              <a:rPr lang="en-US" sz="2879" dirty="0">
                <a:solidFill>
                  <a:srgbClr val="3F3F46"/>
                </a:solidFill>
                <a:latin typeface="Alice"/>
                <a:ea typeface="Alice"/>
                <a:cs typeface="Alice"/>
                <a:sym typeface="Alice"/>
              </a:rPr>
              <a:t>Each CoAP message has a unique ID to prevent duplicate messages.</a:t>
            </a:r>
          </a:p>
          <a:p>
            <a:pPr algn="l">
              <a:lnSpc>
                <a:spcPts val="3455"/>
              </a:lnSpc>
            </a:pPr>
            <a:endParaRPr lang="en-US" sz="2879" dirty="0">
              <a:solidFill>
                <a:srgbClr val="3F3F46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55"/>
              </a:lnSpc>
            </a:pPr>
            <a:r>
              <a:rPr lang="en-US" sz="2879" dirty="0">
                <a:solidFill>
                  <a:srgbClr val="3F3F46"/>
                </a:solidFill>
                <a:latin typeface="Alice Bold"/>
                <a:ea typeface="Alice Bold"/>
                <a:cs typeface="Alice Bold"/>
                <a:sym typeface="Alice Bold"/>
              </a:rPr>
              <a:t>Parts:</a:t>
            </a:r>
            <a:r>
              <a:rPr lang="en-US" sz="2879" dirty="0">
                <a:solidFill>
                  <a:srgbClr val="3F3F46"/>
                </a:solidFill>
                <a:latin typeface="Alice"/>
                <a:ea typeface="Alice"/>
                <a:cs typeface="Alice"/>
                <a:sym typeface="Alice"/>
              </a:rPr>
              <a:t> A CoAP message is made up of three parts: a binary header, compact options, and a payload.</a:t>
            </a:r>
          </a:p>
          <a:p>
            <a:pPr algn="l">
              <a:lnSpc>
                <a:spcPts val="3455"/>
              </a:lnSpc>
            </a:pPr>
            <a:r>
              <a:rPr lang="en-US" sz="2879" dirty="0">
                <a:solidFill>
                  <a:srgbClr val="3F3F46"/>
                </a:solidFill>
                <a:latin typeface="Alice"/>
                <a:ea typeface="Alice"/>
                <a:cs typeface="Alice"/>
                <a:sym typeface="Alice"/>
              </a:rPr>
              <a:t>Header: The header is a fixed 4-byte header that contains the CoAP version, type, and token length. </a:t>
            </a:r>
          </a:p>
          <a:p>
            <a:pPr algn="l">
              <a:lnSpc>
                <a:spcPts val="3455"/>
              </a:lnSpc>
            </a:pPr>
            <a:endParaRPr lang="en-US" sz="2879" dirty="0">
              <a:solidFill>
                <a:srgbClr val="3F3F46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55"/>
              </a:lnSpc>
            </a:pPr>
            <a:r>
              <a:rPr lang="en-US" sz="2879" dirty="0">
                <a:solidFill>
                  <a:srgbClr val="3F3F46"/>
                </a:solidFill>
                <a:latin typeface="Alice Bold"/>
                <a:ea typeface="Alice Bold"/>
                <a:cs typeface="Alice Bold"/>
                <a:sym typeface="Alice Bold"/>
              </a:rPr>
              <a:t>Code(8bit):</a:t>
            </a:r>
            <a:r>
              <a:rPr lang="en-US" sz="2879" dirty="0">
                <a:solidFill>
                  <a:srgbClr val="3F3F46"/>
                </a:solidFill>
                <a:latin typeface="Alice"/>
                <a:ea typeface="Alice"/>
                <a:cs typeface="Alice"/>
                <a:sym typeface="Alice"/>
              </a:rPr>
              <a:t> The code is split into two parts: a class(3 bit) range(0-7), and a detail(5 bits) range(0-31).</a:t>
            </a:r>
          </a:p>
          <a:p>
            <a:pPr algn="l">
              <a:lnSpc>
                <a:spcPts val="3455"/>
              </a:lnSpc>
            </a:pPr>
            <a:endParaRPr lang="en-US" sz="2879" dirty="0">
              <a:solidFill>
                <a:srgbClr val="3F3F46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55"/>
              </a:lnSpc>
            </a:pPr>
            <a:r>
              <a:rPr lang="en-US" sz="2879" dirty="0">
                <a:solidFill>
                  <a:srgbClr val="3F3F46"/>
                </a:solidFill>
                <a:latin typeface="Alice Bold"/>
                <a:ea typeface="Alice Bold"/>
                <a:cs typeface="Alice Bold"/>
                <a:sym typeface="Alice Bold"/>
              </a:rPr>
              <a:t>Message size: </a:t>
            </a:r>
            <a:r>
              <a:rPr lang="en-US" sz="2879" dirty="0">
                <a:solidFill>
                  <a:srgbClr val="3F3F46"/>
                </a:solidFill>
                <a:latin typeface="Alice"/>
                <a:ea typeface="Alice"/>
                <a:cs typeface="Alice"/>
                <a:sym typeface="Alice"/>
              </a:rPr>
              <a:t>CoAP messages should generally be limited to 1280 bytes, with a payload of 1024 bytes.</a:t>
            </a:r>
          </a:p>
          <a:p>
            <a:pPr algn="l">
              <a:lnSpc>
                <a:spcPts val="3455"/>
              </a:lnSpc>
            </a:pPr>
            <a:endParaRPr lang="en-US" sz="2879" dirty="0">
              <a:solidFill>
                <a:srgbClr val="3F3F46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4" name="Freeform 4"/>
          <p:cNvSpPr/>
          <p:nvPr/>
        </p:nvSpPr>
        <p:spPr>
          <a:xfrm rot="11450221" flipH="1">
            <a:off x="13429268" y="7347891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0" b="-190"/>
            </a:stretch>
          </a:blipFill>
        </p:spPr>
      </p:sp>
      <p:sp>
        <p:nvSpPr>
          <p:cNvPr id="5" name="Freeform 5"/>
          <p:cNvSpPr/>
          <p:nvPr/>
        </p:nvSpPr>
        <p:spPr>
          <a:xfrm rot="-6664043">
            <a:off x="5368371" y="8353165"/>
            <a:ext cx="9525782" cy="11511802"/>
          </a:xfrm>
          <a:custGeom>
            <a:avLst/>
            <a:gdLst/>
            <a:ahLst/>
            <a:cxnLst/>
            <a:rect l="l" t="t" r="r" b="b"/>
            <a:pathLst>
              <a:path w="9525782" h="11511802">
                <a:moveTo>
                  <a:pt x="0" y="0"/>
                </a:moveTo>
                <a:lnTo>
                  <a:pt x="9525782" y="0"/>
                </a:lnTo>
                <a:lnTo>
                  <a:pt x="952578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424" r="-10424"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1571</Words>
  <Application>Microsoft Office PowerPoint</Application>
  <PresentationFormat>Custom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Times New Roman Bold</vt:lpstr>
      <vt:lpstr>Cambria</vt:lpstr>
      <vt:lpstr>Cambria Bold</vt:lpstr>
      <vt:lpstr>Alice Bold</vt:lpstr>
      <vt:lpstr>Open Sans</vt:lpstr>
      <vt:lpstr>Trirong Bold</vt:lpstr>
      <vt:lpstr>Calibri</vt:lpstr>
      <vt:lpstr>Arial</vt:lpstr>
      <vt:lpstr>Open Sans Italics</vt:lpstr>
      <vt:lpstr>Times New Roman</vt:lpstr>
      <vt:lpstr>Trirong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coap_presentation.pptx</dc:title>
  <dc:creator>Dell</dc:creator>
  <cp:lastModifiedBy>RUPU GHOSH</cp:lastModifiedBy>
  <cp:revision>8</cp:revision>
  <dcterms:created xsi:type="dcterms:W3CDTF">2006-08-16T00:00:00Z</dcterms:created>
  <dcterms:modified xsi:type="dcterms:W3CDTF">2024-12-02T09:00:48Z</dcterms:modified>
  <dc:identifier>DAGX9WVOs4I</dc:identifier>
</cp:coreProperties>
</file>